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6" r:id="rId1"/>
  </p:sldMasterIdLst>
  <p:notesMasterIdLst>
    <p:notesMasterId r:id="rId14"/>
  </p:notesMasterIdLst>
  <p:handoutMasterIdLst>
    <p:handoutMasterId r:id="rId15"/>
  </p:handoutMasterIdLst>
  <p:sldIdLst>
    <p:sldId id="468" r:id="rId2"/>
    <p:sldId id="469" r:id="rId3"/>
    <p:sldId id="524" r:id="rId4"/>
    <p:sldId id="525" r:id="rId5"/>
    <p:sldId id="526" r:id="rId6"/>
    <p:sldId id="527" r:id="rId7"/>
    <p:sldId id="528" r:id="rId8"/>
    <p:sldId id="530" r:id="rId9"/>
    <p:sldId id="529" r:id="rId10"/>
    <p:sldId id="531" r:id="rId11"/>
    <p:sldId id="532" r:id="rId12"/>
    <p:sldId id="482" r:id="rId13"/>
  </p:sldIdLst>
  <p:sldSz cx="8961438" cy="6721475"/>
  <p:notesSz cx="6864350" cy="9996488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oen Struijs" initials="JS" lastIdx="6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18D638"/>
    <a:srgbClr val="C9F9D1"/>
    <a:srgbClr val="000000"/>
    <a:srgbClr val="525252"/>
    <a:srgbClr val="A9A9A9"/>
    <a:srgbClr val="8FC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271023-5FF5-450C-91DA-54BA00839175}" v="2" dt="2023-06-15T08:22:35.7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9831" autoAdjust="0"/>
  </p:normalViewPr>
  <p:slideViewPr>
    <p:cSldViewPr>
      <p:cViewPr varScale="1">
        <p:scale>
          <a:sx n="87" d="100"/>
          <a:sy n="87" d="100"/>
        </p:scale>
        <p:origin x="1363" y="77"/>
      </p:cViewPr>
      <p:guideLst>
        <p:guide orient="horz" pos="2117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843" cy="4971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507" y="9499381"/>
            <a:ext cx="2973843" cy="4971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829EC36-7C37-4AA4-B988-A984B7D5BC35}" type="datetime4">
              <a:rPr lang="nl-NL"/>
              <a:pPr>
                <a:defRPr/>
              </a:pPr>
              <a:t>15 juni 2023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9381"/>
            <a:ext cx="2973843" cy="4971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507" y="0"/>
            <a:ext cx="2973843" cy="4971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14BBD29-4371-4D79-BC78-2466224444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2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281238" y="1287463"/>
            <a:ext cx="11382376" cy="853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20258" y="374029"/>
            <a:ext cx="3802272" cy="2637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</p:txBody>
      </p:sp>
      <p:sp>
        <p:nvSpPr>
          <p:cNvPr id="5126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068259" y="111856"/>
            <a:ext cx="1588575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buFontTx/>
              <a:buNone/>
              <a:defRPr sz="800" b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AMS_AM2914_20060329_802.ppt</a:t>
            </a:r>
          </a:p>
        </p:txBody>
      </p:sp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1085" y="9614467"/>
            <a:ext cx="545749" cy="1838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83487B9-F20D-439A-A309-14D4D50FA1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8438" name="McK Separator" hidden="1"/>
          <p:cNvSpPr>
            <a:spLocks noChangeShapeType="1"/>
          </p:cNvSpPr>
          <p:nvPr/>
        </p:nvSpPr>
        <p:spPr bwMode="auto">
          <a:xfrm>
            <a:off x="821893" y="1518494"/>
            <a:ext cx="52499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2885" tIns="46442" rIns="92885" bIns="46442"/>
          <a:lstStyle/>
          <a:p>
            <a:pPr>
              <a:lnSpc>
                <a:spcPts val="3352"/>
              </a:lnSpc>
              <a:buFontTx/>
              <a:buChar char="•"/>
              <a:defRPr/>
            </a:pPr>
            <a:endParaRPr lang="nl-NL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2305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1513" y="2087563"/>
            <a:ext cx="7618412" cy="14414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44613" y="3808413"/>
            <a:ext cx="6272212" cy="17176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37288" y="0"/>
            <a:ext cx="1903412" cy="56753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22288" y="0"/>
            <a:ext cx="5562600" cy="567531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FIC Blu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48072" y="1305438"/>
            <a:ext cx="8124415" cy="479582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2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8025" y="4319588"/>
            <a:ext cx="7616825" cy="13350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8025" y="2849563"/>
            <a:ext cx="7616825" cy="14700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22288" y="1643063"/>
            <a:ext cx="37322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06900" y="1643063"/>
            <a:ext cx="37338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675" y="269875"/>
            <a:ext cx="8066088" cy="111918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552950" y="1504950"/>
            <a:ext cx="3960813" cy="627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52950" y="2132013"/>
            <a:ext cx="3960813" cy="3871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675" y="268288"/>
            <a:ext cx="2947988" cy="1138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3613" y="268288"/>
            <a:ext cx="5010150" cy="5735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4597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5775" y="4705350"/>
            <a:ext cx="5376863" cy="555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55775" y="600075"/>
            <a:ext cx="5376863" cy="4033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788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0"/>
            <a:ext cx="59340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611" tIns="44806" rIns="89611" bIns="448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643063"/>
            <a:ext cx="76184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pic>
        <p:nvPicPr>
          <p:cNvPr id="1028" name="Picture 6" descr="achtergrond1c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8961438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69" r:id="rId12"/>
  </p:sldLayoutIdLst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39F"/>
          </a:solidFill>
          <a:latin typeface="Arial" charset="0"/>
          <a:ea typeface="ＭＳ Ｐゴシック" pitchFamily="34" charset="-128"/>
        </a:defRPr>
      </a:lvl9pPr>
    </p:titleStyle>
    <p:bodyStyle>
      <a:lvl1pPr marL="336550" indent="-336550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28663" indent="-280988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buFont typeface="Times" pitchFamily="18" charset="0"/>
        <a:buChar char="•"/>
        <a:defRPr sz="2000" i="1">
          <a:solidFill>
            <a:srgbClr val="EDEDED"/>
          </a:solidFill>
          <a:latin typeface="+mn-lt"/>
          <a:ea typeface="+mn-ea"/>
        </a:defRPr>
      </a:lvl2pPr>
      <a:lvl3pPr marL="1120775" indent="-225425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buChar char="•"/>
        <a:defRPr sz="2000">
          <a:solidFill>
            <a:srgbClr val="EDEDED"/>
          </a:solidFill>
          <a:latin typeface="+mn-lt"/>
          <a:ea typeface="+mn-ea"/>
        </a:defRPr>
      </a:lvl3pPr>
      <a:lvl4pPr marL="1568450" indent="-223838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buFont typeface="Times" pitchFamily="18" charset="0"/>
        <a:buChar char="•"/>
        <a:defRPr sz="2000" i="1">
          <a:solidFill>
            <a:srgbClr val="EDEDED"/>
          </a:solidFill>
          <a:latin typeface="+mn-lt"/>
          <a:ea typeface="+mn-ea"/>
        </a:defRPr>
      </a:lvl4pPr>
      <a:lvl5pPr marL="2016125" indent="-223838" algn="l" defTabSz="895350" rtl="0" eaLnBrk="0" fontAlgn="base" hangingPunct="0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5pPr>
      <a:lvl6pPr marL="2473325" indent="-223838" algn="l" defTabSz="895350" rtl="0" eaLnBrk="1" fontAlgn="base" hangingPunct="1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30525" indent="-223838" algn="l" defTabSz="895350" rtl="0" eaLnBrk="1" fontAlgn="base" hangingPunct="1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387725" indent="-223838" algn="l" defTabSz="895350" rtl="0" eaLnBrk="1" fontAlgn="base" hangingPunct="1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44925" indent="-223838" algn="l" defTabSz="895350" rtl="0" eaLnBrk="1" fontAlgn="base" hangingPunct="1">
        <a:lnSpc>
          <a:spcPts val="3238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ieuwsbriefzorgeninnovatie.nl/" TargetMode="External"/><Relationship Id="rId2" Type="http://schemas.openxmlformats.org/officeDocument/2006/relationships/hyperlink" Target="mailto:mail@guusschrijvers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uusschrijvers.n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 </a:t>
            </a:r>
            <a:r>
              <a:rPr lang="en-US" dirty="0" err="1">
                <a:solidFill>
                  <a:schemeClr val="bg1"/>
                </a:solidFill>
              </a:rPr>
              <a:t>toekomst</a:t>
            </a:r>
            <a:r>
              <a:rPr lang="en-US" dirty="0">
                <a:solidFill>
                  <a:schemeClr val="bg1"/>
                </a:solidFill>
              </a:rPr>
              <a:t> van </a:t>
            </a:r>
            <a:r>
              <a:rPr lang="en-US" dirty="0" err="1">
                <a:solidFill>
                  <a:schemeClr val="bg1"/>
                </a:solidFill>
              </a:rPr>
              <a:t>ouderen</a:t>
            </a:r>
            <a:r>
              <a:rPr lang="en-US" dirty="0">
                <a:solidFill>
                  <a:schemeClr val="bg1"/>
                </a:solidFill>
              </a:rPr>
              <a:t> anno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Voordracht</a:t>
            </a:r>
            <a:r>
              <a:rPr lang="en-US" dirty="0"/>
              <a:t> van Guus Schrijvers </a:t>
            </a:r>
            <a:r>
              <a:rPr lang="en-US"/>
              <a:t>op 16 juni</a:t>
            </a:r>
            <a:r>
              <a:rPr lang="en-US" dirty="0"/>
              <a:t> 2023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medewerkers</a:t>
            </a:r>
            <a:r>
              <a:rPr lang="en-US" dirty="0"/>
              <a:t>/</a:t>
            </a:r>
            <a:r>
              <a:rPr lang="en-US" dirty="0" err="1"/>
              <a:t>familieleden</a:t>
            </a:r>
            <a:r>
              <a:rPr lang="en-US" dirty="0"/>
              <a:t> van St. Pieters en Bloklands Gasthuis te Amersfoort </a:t>
            </a:r>
            <a:endParaRPr lang="nl-NL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5486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5F198-B59C-8A6B-2222-286FDC9A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Acht initiatieven voor een scenario van ouderen zelf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D230A2-F6EF-DD9B-2753-DF93502AE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1800" dirty="0"/>
              <a:t>Capaciteit Verpleeghuizen vooruit berekenen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Indicatiestelling CIZ wordt afhankelijk van beschikbare zelfzorg en mantelzorg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Eigen huis opeten  tot 200.000 euro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Scheiden van wonen en zorg afronden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Faciliterende wetgeving die experimenten steunt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Persoonsgebonden Budget zonder financiële controle bij lage bedragen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Fiscale voordelen voor mantelzorgers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Betere voorbereiding op ouder worden</a:t>
            </a:r>
          </a:p>
        </p:txBody>
      </p:sp>
    </p:spTree>
    <p:extLst>
      <p:ext uri="{BB962C8B-B14F-4D97-AF65-F5344CB8AC3E}">
        <p14:creationId xmlns:p14="http://schemas.microsoft.com/office/powerpoint/2010/main" val="4017461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5F198-B59C-8A6B-2222-286FDC9A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Acht initiatieven voor een scenario van ouderen zelf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D230A2-F6EF-DD9B-2753-DF93502AE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1800" dirty="0"/>
              <a:t>Capaciteit Verpleeghuizen vooruit berekenen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Indicatiestelling CIZ wordt afhankelijk van beschikbare zelfzorg en mantelzorg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Eigen huis opeten  tot 200.000 euro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Scheiden van wonen en zorg afronden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Faciliterende wetgeving die experimenten steunt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Persoonsgebonden Budget zonder financiële controle bij lage bedragen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Fiscale voordelen voor mantelzorgers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800" dirty="0"/>
              <a:t>Betere voorbereiding op ouder worden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FFFF00"/>
                </a:solidFill>
              </a:rPr>
              <a:t>Welk initiatief krijgt een plaats in uw scenario? </a:t>
            </a:r>
          </a:p>
          <a:p>
            <a:pPr marL="0" indent="0">
              <a:buNone/>
            </a:pPr>
            <a:endParaRPr lang="nl-NL" sz="1800" dirty="0"/>
          </a:p>
          <a:p>
            <a:pPr marL="457200" indent="-457200">
              <a:buFont typeface="+mj-lt"/>
              <a:buAutoNum type="arabicPeriod"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32610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 lIns="91430" tIns="45715" rIns="91430" bIns="45715"/>
          <a:lstStyle/>
          <a:p>
            <a:pPr eaLnBrk="1" hangingPunct="1"/>
            <a:r>
              <a:rPr lang="nl-NL" altLang="nl-NL" dirty="0"/>
              <a:t>Dank voor de aandacht</a:t>
            </a:r>
          </a:p>
        </p:txBody>
      </p:sp>
      <p:sp>
        <p:nvSpPr>
          <p:cNvPr id="33794" name="Tijdelijke aanduiding voor inhoud 2"/>
          <p:cNvSpPr>
            <a:spLocks noGrp="1"/>
          </p:cNvSpPr>
          <p:nvPr>
            <p:ph idx="1"/>
          </p:nvPr>
        </p:nvSpPr>
        <p:spPr/>
        <p:txBody>
          <a:bodyPr lIns="91430" tIns="45715" rIns="91430" bIns="45715"/>
          <a:lstStyle/>
          <a:p>
            <a:pPr marL="0" indent="0" eaLnBrk="1" hangingPunct="1">
              <a:buNone/>
              <a:defRPr/>
            </a:pPr>
            <a:r>
              <a:rPr lang="nl-NL" dirty="0"/>
              <a:t>Contact?</a:t>
            </a:r>
          </a:p>
          <a:p>
            <a:pPr eaLnBrk="1" hangingPunct="1">
              <a:defRPr/>
            </a:pPr>
            <a:endParaRPr lang="nl-NL" dirty="0"/>
          </a:p>
          <a:p>
            <a:pPr eaLnBrk="1" hangingPunct="1">
              <a:defRPr/>
            </a:pPr>
            <a:r>
              <a:rPr lang="nl-NL" dirty="0">
                <a:hlinkClick r:id="rId2"/>
              </a:rPr>
              <a:t>mail@guusschrijvers.nl</a:t>
            </a:r>
            <a:endParaRPr lang="nl-NL" dirty="0"/>
          </a:p>
          <a:p>
            <a:pPr eaLnBrk="1" hangingPunct="1">
              <a:defRPr/>
            </a:pPr>
            <a:r>
              <a:rPr lang="nl-NL" dirty="0">
                <a:hlinkClick r:id="rId3"/>
              </a:rPr>
              <a:t>https://nieuwsbriefzorgeninnovatie.nl/</a:t>
            </a:r>
            <a:endParaRPr lang="nl-NL" dirty="0"/>
          </a:p>
          <a:p>
            <a:pPr eaLnBrk="1" hangingPunct="1">
              <a:defRPr/>
            </a:pPr>
            <a:r>
              <a:rPr lang="nl-NL">
                <a:hlinkClick r:id="rId4"/>
              </a:rPr>
              <a:t>www.guusschrijvers.nl</a:t>
            </a:r>
            <a:r>
              <a:rPr lang="nl-NL"/>
              <a:t>  </a:t>
            </a:r>
            <a:endParaRPr lang="nl-NL" dirty="0"/>
          </a:p>
          <a:p>
            <a:pPr eaLnBrk="1" hangingPunct="1"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721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</a:t>
            </a:r>
            <a:r>
              <a:rPr lang="en-US" dirty="0"/>
              <a:t> ben </a:t>
            </a:r>
            <a:r>
              <a:rPr lang="en-US" dirty="0" err="1"/>
              <a:t>ik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FFFF00"/>
                </a:solidFill>
              </a:rPr>
              <a:t>Toen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dirty="0" err="1"/>
              <a:t>Geboren</a:t>
            </a:r>
            <a:r>
              <a:rPr lang="en-US" dirty="0"/>
              <a:t> in Amsterdam in 1949</a:t>
            </a:r>
          </a:p>
          <a:p>
            <a:r>
              <a:rPr lang="en-US" dirty="0" err="1"/>
              <a:t>Getrouwd</a:t>
            </a:r>
            <a:r>
              <a:rPr lang="en-US" dirty="0"/>
              <a:t> en </a:t>
            </a:r>
            <a:r>
              <a:rPr lang="en-US" dirty="0" err="1"/>
              <a:t>vader</a:t>
            </a:r>
            <a:r>
              <a:rPr lang="en-US" dirty="0"/>
              <a:t> van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kinderen</a:t>
            </a:r>
            <a:endParaRPr lang="en-US" dirty="0"/>
          </a:p>
          <a:p>
            <a:r>
              <a:rPr lang="en-US" dirty="0" err="1"/>
              <a:t>Gezondheidseconoom</a:t>
            </a:r>
            <a:r>
              <a:rPr lang="en-US" dirty="0"/>
              <a:t> </a:t>
            </a:r>
          </a:p>
          <a:p>
            <a:r>
              <a:rPr lang="en-US" dirty="0"/>
              <a:t>Oud-</a:t>
            </a:r>
            <a:r>
              <a:rPr lang="en-US" dirty="0" err="1"/>
              <a:t>politicus</a:t>
            </a:r>
            <a:r>
              <a:rPr lang="en-US" dirty="0"/>
              <a:t> (1974-1984)</a:t>
            </a:r>
          </a:p>
          <a:p>
            <a:r>
              <a:rPr lang="en-US" dirty="0" err="1"/>
              <a:t>Sinds</a:t>
            </a:r>
            <a:r>
              <a:rPr lang="en-US" dirty="0"/>
              <a:t> 1987 </a:t>
            </a:r>
            <a:r>
              <a:rPr lang="en-US" dirty="0" err="1"/>
              <a:t>hoogleraar</a:t>
            </a:r>
            <a:r>
              <a:rPr lang="en-US" dirty="0"/>
              <a:t> </a:t>
            </a:r>
            <a:r>
              <a:rPr lang="en-US" dirty="0" err="1"/>
              <a:t>Volksgezondheid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UMC Utrecht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 Nu</a:t>
            </a:r>
          </a:p>
          <a:p>
            <a:r>
              <a:rPr lang="en-US" dirty="0" err="1"/>
              <a:t>Sinds</a:t>
            </a:r>
            <a:r>
              <a:rPr lang="en-US" dirty="0"/>
              <a:t> 2012 Professor emeritus </a:t>
            </a:r>
            <a:r>
              <a:rPr lang="en-US" dirty="0" err="1"/>
              <a:t>bij</a:t>
            </a:r>
            <a:r>
              <a:rPr lang="en-US" dirty="0"/>
              <a:t> het Julius Centrum van het UMC Utrecht</a:t>
            </a:r>
          </a:p>
          <a:p>
            <a:r>
              <a:rPr lang="en-US" dirty="0" err="1"/>
              <a:t>Redacteur</a:t>
            </a:r>
            <a:r>
              <a:rPr lang="en-US" dirty="0"/>
              <a:t> </a:t>
            </a:r>
            <a:r>
              <a:rPr lang="en-US" dirty="0" err="1"/>
              <a:t>Nieuwsbrief</a:t>
            </a:r>
            <a:r>
              <a:rPr lang="en-US" dirty="0"/>
              <a:t> Zorg en Innovatie</a:t>
            </a:r>
          </a:p>
          <a:p>
            <a:r>
              <a:rPr lang="en-US" dirty="0"/>
              <a:t>Pas </a:t>
            </a:r>
            <a:r>
              <a:rPr lang="en-US" dirty="0" err="1"/>
              <a:t>verhuisd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levensloop</a:t>
            </a:r>
            <a:r>
              <a:rPr lang="en-US" dirty="0"/>
              <a:t> </a:t>
            </a:r>
            <a:r>
              <a:rPr lang="en-US" dirty="0" err="1"/>
              <a:t>bestendige</a:t>
            </a:r>
            <a:r>
              <a:rPr lang="en-US" dirty="0"/>
              <a:t>  </a:t>
            </a:r>
            <a:r>
              <a:rPr lang="en-US" dirty="0" err="1"/>
              <a:t>woning</a:t>
            </a:r>
            <a:r>
              <a:rPr lang="en-US" dirty="0"/>
              <a:t> in Zeist </a:t>
            </a:r>
          </a:p>
        </p:txBody>
      </p:sp>
    </p:spTree>
    <p:extLst>
      <p:ext uri="{BB962C8B-B14F-4D97-AF65-F5344CB8AC3E}">
        <p14:creationId xmlns:p14="http://schemas.microsoft.com/office/powerpoint/2010/main" val="142858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Ieder mens wil een goed leven: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Gezondheid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Geborgenheid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Respect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Persoonlijkheid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Harmonie met de natuur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Vriendschap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Vrije tijd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FF00"/>
                </a:solidFill>
              </a:rPr>
              <a:t>Lezen: </a:t>
            </a:r>
            <a:r>
              <a:rPr lang="nl-NL" dirty="0" err="1"/>
              <a:t>Skidelsky</a:t>
            </a:r>
            <a:r>
              <a:rPr lang="nl-NL" dirty="0"/>
              <a:t> R. &amp; E. </a:t>
            </a:r>
            <a:r>
              <a:rPr lang="nl-NL" dirty="0" err="1"/>
              <a:t>Skidelsky</a:t>
            </a:r>
            <a:r>
              <a:rPr lang="nl-NL" dirty="0"/>
              <a:t>, Hoeveel is genoeg? Geld en het verlangen naar een goed leven, Antwerpen: De Bezige Bij, 2013. Oorspronkelijke Engelse titel: How </a:t>
            </a:r>
            <a:r>
              <a:rPr lang="nl-NL" dirty="0" err="1"/>
              <a:t>much</a:t>
            </a:r>
            <a:r>
              <a:rPr lang="nl-NL" dirty="0"/>
              <a:t> is </a:t>
            </a:r>
            <a:r>
              <a:rPr lang="nl-NL" dirty="0" err="1"/>
              <a:t>enough</a:t>
            </a:r>
            <a:r>
              <a:rPr lang="nl-NL" dirty="0"/>
              <a:t>? Allen Lane </a:t>
            </a:r>
            <a:r>
              <a:rPr lang="nl-NL" dirty="0" err="1"/>
              <a:t>publishers</a:t>
            </a:r>
            <a:r>
              <a:rPr lang="nl-NL" dirty="0"/>
              <a:t>, 2012.</a:t>
            </a:r>
            <a:endParaRPr lang="nl-NL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213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Ieder mens wil: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Gezondheid: </a:t>
            </a:r>
            <a:r>
              <a:rPr lang="nl-NL" dirty="0">
                <a:solidFill>
                  <a:srgbClr val="FFFF00"/>
                </a:solidFill>
              </a:rPr>
              <a:t>lichamelijk en geestelijk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Geborgenheid: </a:t>
            </a:r>
            <a:r>
              <a:rPr lang="nl-NL" dirty="0">
                <a:solidFill>
                  <a:srgbClr val="FFFF00"/>
                </a:solidFill>
              </a:rPr>
              <a:t>veilige woon- en leefomgeving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Respect: </a:t>
            </a:r>
            <a:r>
              <a:rPr lang="nl-NL" dirty="0">
                <a:solidFill>
                  <a:srgbClr val="FFFF00"/>
                </a:solidFill>
              </a:rPr>
              <a:t>betekenisvolle activiteiten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Persoonlijkheid: </a:t>
            </a:r>
            <a:r>
              <a:rPr lang="nl-NL" dirty="0">
                <a:solidFill>
                  <a:srgbClr val="FFFF00"/>
                </a:solidFill>
              </a:rPr>
              <a:t>autonome levensinvulling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Harmonie met de natuur: </a:t>
            </a:r>
            <a:r>
              <a:rPr lang="nl-NL" dirty="0">
                <a:solidFill>
                  <a:srgbClr val="FFFF00"/>
                </a:solidFill>
              </a:rPr>
              <a:t>verwant voelen met dier en plant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Vriendschap: </a:t>
            </a:r>
            <a:r>
              <a:rPr lang="nl-NL" dirty="0">
                <a:solidFill>
                  <a:srgbClr val="FFFF00"/>
                </a:solidFill>
              </a:rPr>
              <a:t>affectieve relaties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Vrije tijd: </a:t>
            </a:r>
            <a:r>
              <a:rPr lang="nl-NL" dirty="0">
                <a:solidFill>
                  <a:srgbClr val="FFFF00"/>
                </a:solidFill>
              </a:rPr>
              <a:t>ontspanning en uitrusten, uit de sleur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3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Zingeving, ieder mens wil: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Gezondheid: </a:t>
            </a:r>
            <a:r>
              <a:rPr lang="nl-NL" dirty="0">
                <a:solidFill>
                  <a:srgbClr val="FFFF00"/>
                </a:solidFill>
              </a:rPr>
              <a:t>lichamelijk en geestelijk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Geborgenheid: </a:t>
            </a:r>
            <a:r>
              <a:rPr lang="nl-NL" dirty="0">
                <a:solidFill>
                  <a:srgbClr val="FFFF00"/>
                </a:solidFill>
              </a:rPr>
              <a:t>veilige woon- en leefomgeving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Respect: </a:t>
            </a:r>
            <a:r>
              <a:rPr lang="nl-NL" dirty="0">
                <a:solidFill>
                  <a:srgbClr val="FFFF00"/>
                </a:solidFill>
              </a:rPr>
              <a:t>betekenisvolle activiteiten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Persoonlijkheid: </a:t>
            </a:r>
            <a:r>
              <a:rPr lang="nl-NL" dirty="0">
                <a:solidFill>
                  <a:srgbClr val="FFFF00"/>
                </a:solidFill>
              </a:rPr>
              <a:t>autonome levensinvulling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Harmonie met de natuur: </a:t>
            </a:r>
            <a:r>
              <a:rPr lang="nl-NL" dirty="0">
                <a:solidFill>
                  <a:srgbClr val="FFFF00"/>
                </a:solidFill>
              </a:rPr>
              <a:t>verwant voelen met dier en plant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Vriendschap: </a:t>
            </a:r>
            <a:r>
              <a:rPr lang="nl-NL" dirty="0">
                <a:solidFill>
                  <a:srgbClr val="FFFF00"/>
                </a:solidFill>
              </a:rPr>
              <a:t>affectieve relaties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Vrije tijd: </a:t>
            </a:r>
            <a:r>
              <a:rPr lang="nl-NL" dirty="0">
                <a:solidFill>
                  <a:srgbClr val="FFFF00"/>
                </a:solidFill>
              </a:rPr>
              <a:t>ontspanning en uitrusten, uit de sleur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FF00"/>
                </a:solidFill>
              </a:rPr>
              <a:t>Er bestaat een compenserende wisselwerking tussen deze zeven levensgebieden</a:t>
            </a:r>
          </a:p>
        </p:txBody>
      </p:sp>
    </p:spTree>
    <p:extLst>
      <p:ext uri="{BB962C8B-B14F-4D97-AF65-F5344CB8AC3E}">
        <p14:creationId xmlns:p14="http://schemas.microsoft.com/office/powerpoint/2010/main" val="237944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4D2D4-6B57-C02A-73A7-F19678FB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Persoonlijke toekomstplanning van ouderen  betreft verwachtingen over: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0E913F-7818-FF74-8BA7-884E30096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Verwachtingen over woonbehoeften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ontwikkeling van de eigen gezondheid en welzijn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ondersteuning door familie, kinderen, buren, vrienden als u minder gezond wordt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deelnemen aan verenigingen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ontwikkeling van eigen activiteiten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gebruik internet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eigen financiën</a:t>
            </a:r>
          </a:p>
        </p:txBody>
      </p:sp>
    </p:spTree>
    <p:extLst>
      <p:ext uri="{BB962C8B-B14F-4D97-AF65-F5344CB8AC3E}">
        <p14:creationId xmlns:p14="http://schemas.microsoft.com/office/powerpoint/2010/main" val="291845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2D39BF-7D0D-92A0-3F24-EA7086D7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Die persoonlijke planning moet aansluiten op ouderenbeleid van instanties, instellingen en professionals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7AE306-87ED-E21F-5997-24D62B1AA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FFFF00"/>
                </a:solidFill>
              </a:rPr>
              <a:t>Regiovisies over ouderenzorg worden alom gemaakt:</a:t>
            </a:r>
          </a:p>
          <a:p>
            <a:pPr marL="0" indent="0">
              <a:buNone/>
            </a:pPr>
            <a:endParaRPr lang="nl-NL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Zo lang mogelijk thuis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Zo veel mogelijk eigen kracht en mantelzorg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Zo veel mogelijk digitale zorg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r>
              <a:rPr lang="nl-NL" dirty="0">
                <a:solidFill>
                  <a:srgbClr val="FFFF00"/>
                </a:solidFill>
              </a:rPr>
              <a:t>Maar sluit dit aan bij eigen planning van ouderen?</a:t>
            </a:r>
          </a:p>
          <a:p>
            <a:r>
              <a:rPr lang="nl-NL" dirty="0">
                <a:solidFill>
                  <a:srgbClr val="FFFF00"/>
                </a:solidFill>
              </a:rPr>
              <a:t>Ouderen zijn niet gehoord</a:t>
            </a:r>
          </a:p>
          <a:p>
            <a:r>
              <a:rPr lang="nl-NL" dirty="0">
                <a:solidFill>
                  <a:srgbClr val="FFFF00"/>
                </a:solidFill>
              </a:rPr>
              <a:t>Regiovisie aanpassen</a:t>
            </a:r>
          </a:p>
          <a:p>
            <a:r>
              <a:rPr lang="nl-NL" dirty="0">
                <a:solidFill>
                  <a:srgbClr val="FFFF00"/>
                </a:solidFill>
              </a:rPr>
              <a:t>Beter communicatie</a:t>
            </a:r>
          </a:p>
          <a:p>
            <a:r>
              <a:rPr lang="nl-NL" dirty="0">
                <a:solidFill>
                  <a:srgbClr val="FFFF00"/>
                </a:solidFill>
              </a:rPr>
              <a:t>Behoefte aan scenario’s</a:t>
            </a:r>
          </a:p>
          <a:p>
            <a:pPr marL="457200" indent="-457200">
              <a:buFont typeface="+mj-lt"/>
              <a:buAutoNum type="arabicPeriod"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92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84491-7548-77CF-145E-98FCAB3E8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Drie scenario’s voor ouderenbeleid te maken door RIVM, CPB en SER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34BCA-FA08-A87E-4192-BC63C43C4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Bij ongewijzigd beleid van </a:t>
            </a:r>
            <a:r>
              <a:rPr lang="nl-NL" dirty="0" err="1"/>
              <a:t>minsters</a:t>
            </a:r>
            <a:r>
              <a:rPr lang="nl-NL" dirty="0"/>
              <a:t> Helder en Kuiper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Een scenario volgens ouderen zelf en wetenschappers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Een maatschappelijk scenario haalbaar bij </a:t>
            </a:r>
            <a:r>
              <a:rPr lang="nl-NL" dirty="0" err="1"/>
              <a:t>Actiz</a:t>
            </a:r>
            <a:r>
              <a:rPr lang="nl-NL" dirty="0"/>
              <a:t>, V &amp; VN en PF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Daarna pas parlementaire besluitvorming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532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84491-7548-77CF-145E-98FCAB3E8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Drie scenario’s voor ouderenbeleid te maken door RIVM, CPB en SER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34BCA-FA08-A87E-4192-BC63C43C4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Bij ongewijzigd beleid van ministers Helder en Kuiper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>
                <a:solidFill>
                  <a:srgbClr val="FFFF00"/>
                </a:solidFill>
              </a:rPr>
              <a:t>Een scenario volgens ouderen zelf (en wetenschappers)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Een maatschappelijk scenario haalbaar bij </a:t>
            </a:r>
            <a:r>
              <a:rPr lang="nl-NL" dirty="0" err="1"/>
              <a:t>Actiz</a:t>
            </a:r>
            <a:r>
              <a:rPr lang="nl-NL" dirty="0"/>
              <a:t>, V &amp; VN, ouderenbonden en PF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rgbClr val="FFFF00"/>
                </a:solidFill>
              </a:rPr>
              <a:t>Daarna pas parlementaire besluitvorming</a:t>
            </a:r>
          </a:p>
        </p:txBody>
      </p:sp>
    </p:spTree>
    <p:extLst>
      <p:ext uri="{BB962C8B-B14F-4D97-AF65-F5344CB8AC3E}">
        <p14:creationId xmlns:p14="http://schemas.microsoft.com/office/powerpoint/2010/main" val="27568944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478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3&quot;/&gt;&lt;m_chGroupingSymbol val=&quot;.&quot;&gt;.&lt;/m_chGroupingSymbol&gt;&lt;/m_precDefault&gt;&lt;/CDefaultPrec&gt;&lt;/root&gt;"/>
  <p:tag name="THINKCELLUNDODONOTDELETE" val="627"/>
</p:tagLst>
</file>

<file path=ppt/theme/theme1.xml><?xml version="1.0" encoding="utf-8"?>
<a:theme xmlns:a="http://schemas.openxmlformats.org/drawingml/2006/main" name="Voorbeeld Guusschrijvers">
  <a:themeElements>
    <a:clrScheme name="NLtemplate 13">
      <a:dk1>
        <a:srgbClr val="00539F"/>
      </a:dk1>
      <a:lt1>
        <a:srgbClr val="EDEDED"/>
      </a:lt1>
      <a:dk2>
        <a:srgbClr val="FFCC33"/>
      </a:dk2>
      <a:lt2>
        <a:srgbClr val="FF6633"/>
      </a:lt2>
      <a:accent1>
        <a:srgbClr val="66CC00"/>
      </a:accent1>
      <a:accent2>
        <a:srgbClr val="33CCCC"/>
      </a:accent2>
      <a:accent3>
        <a:srgbClr val="F4F4F4"/>
      </a:accent3>
      <a:accent4>
        <a:srgbClr val="004687"/>
      </a:accent4>
      <a:accent5>
        <a:srgbClr val="B8E2AA"/>
      </a:accent5>
      <a:accent6>
        <a:srgbClr val="2DB9B9"/>
      </a:accent6>
      <a:hlink>
        <a:srgbClr val="ADEBFF"/>
      </a:hlink>
      <a:folHlink>
        <a:srgbClr val="5CD6FF"/>
      </a:folHlink>
    </a:clrScheme>
    <a:fontScheme name="NL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ts val="33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ts val="33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NL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template 13">
        <a:dk1>
          <a:srgbClr val="00539F"/>
        </a:dk1>
        <a:lt1>
          <a:srgbClr val="EDEDED"/>
        </a:lt1>
        <a:dk2>
          <a:srgbClr val="FFCC33"/>
        </a:dk2>
        <a:lt2>
          <a:srgbClr val="FF6633"/>
        </a:lt2>
        <a:accent1>
          <a:srgbClr val="66CC00"/>
        </a:accent1>
        <a:accent2>
          <a:srgbClr val="33CCCC"/>
        </a:accent2>
        <a:accent3>
          <a:srgbClr val="F4F4F4"/>
        </a:accent3>
        <a:accent4>
          <a:srgbClr val="004687"/>
        </a:accent4>
        <a:accent5>
          <a:srgbClr val="B8E2AA"/>
        </a:accent5>
        <a:accent6>
          <a:srgbClr val="2DB9B9"/>
        </a:accent6>
        <a:hlink>
          <a:srgbClr val="ADEBFF"/>
        </a:hlink>
        <a:folHlink>
          <a:srgbClr val="5CD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B5BEF30946234DB99E5699E756766B" ma:contentTypeVersion="16" ma:contentTypeDescription="Een nieuw document maken." ma:contentTypeScope="" ma:versionID="2630a373e666d6b6a1cce9e56bf621e3">
  <xsd:schema xmlns:xsd="http://www.w3.org/2001/XMLSchema" xmlns:xs="http://www.w3.org/2001/XMLSchema" xmlns:p="http://schemas.microsoft.com/office/2006/metadata/properties" xmlns:ns2="9d33dc6d-0b9b-45e4-a17a-3246d0e77ca1" xmlns:ns3="ef816659-bd06-46ff-922b-7569c45446a4" targetNamespace="http://schemas.microsoft.com/office/2006/metadata/properties" ma:root="true" ma:fieldsID="2ea3164661e19c95e67fdf1f515b8eb7" ns2:_="" ns3:_="">
    <xsd:import namespace="9d33dc6d-0b9b-45e4-a17a-3246d0e77ca1"/>
    <xsd:import namespace="ef816659-bd06-46ff-922b-7569c4544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3dc6d-0b9b-45e4-a17a-3246d0e77c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22bdaace-45f9-4bc5-aa14-8e1691f7e1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16659-bd06-46ff-922b-7569c4544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ee7f228-67be-4c9f-b2cb-2a8113874cd0}" ma:internalName="TaxCatchAll" ma:showField="CatchAllData" ma:web="ef816659-bd06-46ff-922b-7569c4544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d33dc6d-0b9b-45e4-a17a-3246d0e77ca1">
      <Terms xmlns="http://schemas.microsoft.com/office/infopath/2007/PartnerControls"/>
    </lcf76f155ced4ddcb4097134ff3c332f>
    <TaxCatchAll xmlns="ef816659-bd06-46ff-922b-7569c45446a4" xsi:nil="true"/>
  </documentManagement>
</p:properties>
</file>

<file path=customXml/itemProps1.xml><?xml version="1.0" encoding="utf-8"?>
<ds:datastoreItem xmlns:ds="http://schemas.openxmlformats.org/officeDocument/2006/customXml" ds:itemID="{877204EE-1C4F-4F0A-AF34-D0B772F640ED}"/>
</file>

<file path=customXml/itemProps2.xml><?xml version="1.0" encoding="utf-8"?>
<ds:datastoreItem xmlns:ds="http://schemas.openxmlformats.org/officeDocument/2006/customXml" ds:itemID="{18EE9173-A3BB-4824-B254-8917F49AC546}"/>
</file>

<file path=customXml/itemProps3.xml><?xml version="1.0" encoding="utf-8"?>
<ds:datastoreItem xmlns:ds="http://schemas.openxmlformats.org/officeDocument/2006/customXml" ds:itemID="{4079E563-D9AC-4889-893D-A85547CBA837}"/>
</file>

<file path=docProps/app.xml><?xml version="1.0" encoding="utf-8"?>
<Properties xmlns="http://schemas.openxmlformats.org/officeDocument/2006/extended-properties" xmlns:vt="http://schemas.openxmlformats.org/officeDocument/2006/docPropsVTypes">
  <Template>Voorbeeld Guusschrijvers</Template>
  <TotalTime>3836</TotalTime>
  <Words>586</Words>
  <Application>Microsoft Office PowerPoint</Application>
  <PresentationFormat>Aangepast</PresentationFormat>
  <Paragraphs>99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Times</vt:lpstr>
      <vt:lpstr>Times New Roman</vt:lpstr>
      <vt:lpstr>Voorbeeld Guusschrijvers</vt:lpstr>
      <vt:lpstr>De toekomst van ouderen anno 2023</vt:lpstr>
      <vt:lpstr>Wie ben ik?</vt:lpstr>
      <vt:lpstr>Ieder mens wil een goed leven:</vt:lpstr>
      <vt:lpstr>Ieder mens wil:</vt:lpstr>
      <vt:lpstr>Zingeving, ieder mens wil:</vt:lpstr>
      <vt:lpstr>Persoonlijke toekomstplanning van ouderen  betreft verwachtingen over:</vt:lpstr>
      <vt:lpstr>Die persoonlijke planning moet aansluiten op ouderenbeleid van instanties, instellingen en professionals</vt:lpstr>
      <vt:lpstr>Drie scenario’s voor ouderenbeleid te maken door RIVM, CPB en SER</vt:lpstr>
      <vt:lpstr>Drie scenario’s voor ouderenbeleid te maken door RIVM, CPB en SER</vt:lpstr>
      <vt:lpstr>Acht initiatieven voor een scenario van ouderen zelf</vt:lpstr>
      <vt:lpstr>Acht initiatieven voor een scenario van ouderen zelf</vt:lpstr>
      <vt:lpstr>Dank voor de aandacht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beantwoorden vragen en benodigde analyses t.a.v. inzet ziekenhuis</dc:title>
  <dc:creator>GS</dc:creator>
  <cp:keywords>Lower Universal Template A4</cp:keywords>
  <dc:description>Version 1.1</dc:description>
  <cp:lastModifiedBy>Susanne Veenendaal</cp:lastModifiedBy>
  <cp:revision>86</cp:revision>
  <cp:lastPrinted>2013-04-01T07:01:34Z</cp:lastPrinted>
  <dcterms:created xsi:type="dcterms:W3CDTF">2012-10-29T17:28:40Z</dcterms:created>
  <dcterms:modified xsi:type="dcterms:W3CDTF">2023-06-15T09:14:40Z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Lower</vt:lpwstr>
  </property>
  <property fmtid="{D5CDD505-2E9C-101B-9397-08002B2CF9AE}" pid="5" name="Event">
    <vt:lpwstr/>
  </property>
  <property fmtid="{D5CDD505-2E9C-101B-9397-08002B2CF9AE}" pid="6" name="Delivery Date">
    <vt:lpwstr/>
  </property>
  <property fmtid="{D5CDD505-2E9C-101B-9397-08002B2CF9AE}" pid="7" name="Title">
    <vt:lpwstr>Te beantwoorden vragen en benodigde analyses t.a.v. inzet ziekenhuis</vt:lpwstr>
  </property>
  <property fmtid="{D5CDD505-2E9C-101B-9397-08002B2CF9AE}" pid="8" name="Final">
    <vt:bool>true</vt:bool>
  </property>
  <property fmtid="{D5CDD505-2E9C-101B-9397-08002B2CF9AE}" pid="9" name="DocID">
    <vt:lpwstr>AMS_AM2914_20060329_802.ppt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0</vt:i4>
  </property>
  <property fmtid="{D5CDD505-2E9C-101B-9397-08002B2CF9AE}" pid="13" name="ContentTypeId">
    <vt:lpwstr>0x0101004BB5BEF30946234DB99E5699E756766B</vt:lpwstr>
  </property>
</Properties>
</file>